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67" r:id="rId2"/>
    <p:sldId id="371" r:id="rId3"/>
    <p:sldId id="368" r:id="rId4"/>
    <p:sldId id="370" r:id="rId5"/>
    <p:sldId id="382" r:id="rId6"/>
    <p:sldId id="373" r:id="rId7"/>
    <p:sldId id="379" r:id="rId8"/>
    <p:sldId id="380" r:id="rId9"/>
    <p:sldId id="383" r:id="rId10"/>
    <p:sldId id="384" r:id="rId11"/>
    <p:sldId id="385" r:id="rId12"/>
    <p:sldId id="386" r:id="rId13"/>
    <p:sldId id="387" r:id="rId14"/>
    <p:sldId id="388" r:id="rId15"/>
    <p:sldId id="376" r:id="rId16"/>
    <p:sldId id="377" r:id="rId17"/>
    <p:sldId id="381" r:id="rId18"/>
    <p:sldId id="389" r:id="rId19"/>
    <p:sldId id="392" r:id="rId20"/>
    <p:sldId id="394" r:id="rId21"/>
    <p:sldId id="393" r:id="rId22"/>
    <p:sldId id="398" r:id="rId23"/>
    <p:sldId id="399" r:id="rId24"/>
    <p:sldId id="390" r:id="rId25"/>
    <p:sldId id="400" r:id="rId26"/>
    <p:sldId id="401" r:id="rId27"/>
    <p:sldId id="402" r:id="rId28"/>
    <p:sldId id="403" r:id="rId29"/>
    <p:sldId id="404" r:id="rId30"/>
    <p:sldId id="395" r:id="rId31"/>
    <p:sldId id="396" r:id="rId32"/>
    <p:sldId id="39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07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0F04-48B9-6347-9315-040BDB99D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F3DA9-AF29-104D-9C24-290603B49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932B-D76F-7E4C-A593-745C541F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3640-11DF-DD4C-8BD9-2529F5E94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33899-95BF-804F-AFF5-C5781F2D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5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8887-B991-7343-8BCA-478F7C7F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1A2A82-7E82-7E40-922A-EF0C97161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12642-6369-9040-B334-1FFB0336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ED3AC-F618-CC48-8403-491B9AEE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C35AC-B36A-F742-86DE-B9919022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79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922A77-5EEE-5044-BBFF-55989A8A6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8238E-19D7-7840-B057-6DBBAE793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3AB19-9C29-3B46-B322-858EB084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8A6F-721F-E845-B388-96B06CCA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745D2-942C-4E4D-9BA0-80754E51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A747-8131-DF49-8749-619CB229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210F-BD72-4F44-BBF8-AFFDE9FD6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CB2A0-650B-7A48-9B8D-479028D1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BA2EA-347D-F245-9D15-273F895D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7DF0F-BE92-9343-87B0-856D34CD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4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8876-CC10-2640-B178-5BA9A1505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EC50B-F33D-E84C-8816-6E523DDCA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262FF-872E-794D-8C45-F993EEA5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11AE9-64CD-FB43-A001-6E8F958D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DE9B-733F-644F-A7E2-E828F231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35D6-506F-6844-8D34-116EEAF2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43BF0-1908-A14F-A9F3-88C8383B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470BA-CA25-5545-8EF0-C7910C68E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4B1D2-03A6-8041-9B1F-EBA5EB04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06E34-F73B-9346-BE96-492C8CF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05D36-8A46-D349-BAC6-4C733B22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3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5606-34A0-8549-8615-C563CBF2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57B48-CEAA-4645-BBC6-D8E5242B1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B7CA2-1DE2-394A-B0FA-A3A16C76A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7F353-C17A-8940-BAE4-B157286C1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5C1D8-18D0-9944-A0CF-E75BF809D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A13CBB-FD04-E945-A72A-BA255668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E86F4-9E3E-FC43-90BC-056511DC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F97F1-3649-D445-8FE8-AE07D99F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2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35AC-2383-5442-8623-B349452F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E93B0F-3C88-3F4C-8F37-AB2AF45F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0E4BE-A3DC-1444-BED6-3E7967B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7A60B-128E-D84D-A9A8-463581EA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5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9B55A1-40BA-F94E-A0DB-434F393D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4608E-9BEB-E445-8080-09E7B068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25511-0AFC-7F49-96AE-08D74E93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3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40FE-AB6E-254E-B860-643E33E63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6B1D-B5EC-3944-929E-7BD8ED50A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FC451-5A09-F948-B506-234F86B64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60CF8-D7C2-3748-B577-2F7EF469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0649B-DB64-174C-B979-9F9A611D9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92833-863F-0541-AB74-419150FC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8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9BD3-DEAB-634A-9748-0CF72676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FFCD05-7975-C141-ABC7-775E458F3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BA314-892D-0B4F-A285-9B0D41FBD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31562-3BBD-8C43-B865-141F62015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A98DD-8677-134B-AF39-88553714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934FB-FEB4-2D48-B4B6-6B673CF7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9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B084B-B472-B945-9E68-3F3B2B5B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BEC8-4D95-7749-8CF2-AE37CB1CF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2A77B-63E5-AA46-A2D1-65BC17F60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EB340-F2F8-ED41-92F8-FDACB0BF0A9E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0CC2F-5BE0-CC44-9E6D-B14A827AE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4DB83-E586-464C-BEA5-AF8F8FFB2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36A53-62F5-EC4D-885C-908AA2E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ineshChopra/AI-ML/blob/master/TensorFlow/TimeSeries6_RNN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ineshChopra/AI-ML/blob/master/TensorFlow/TimeSeries8_LSTM.ipynb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A55A-6503-6E47-BE37-11DC86F3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27" y="254685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err="1"/>
              <a:t>TimeSeries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0513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B362-61BC-3B46-938A-5937730B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E8B07-E624-F745-9797-98B7CBC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2188268"/>
            <a:ext cx="7429500" cy="43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0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ED18-2CFE-C644-87A0-3DD16EF7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Windows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326A1-60F8-534D-AF33-4315D382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5" y="2025650"/>
            <a:ext cx="6598790" cy="48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4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ED18-2CFE-C644-87A0-3DD16EF7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2A078-7EFE-5D45-AEBF-6E1234BF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7337"/>
            <a:ext cx="8478899" cy="469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9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4EAA-BF69-D54E-94F2-754F8F8C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Windows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0E2E-4497-1A4A-8148-D8B192479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096"/>
            <a:ext cx="12192000" cy="36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5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D8BE9-C2B3-DB4E-9066-615E70B3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with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8DF1F-563F-EB40-8188-D85134D4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2900"/>
            <a:ext cx="10655300" cy="5245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756E7-0AC2-F647-A858-061E1179234D}"/>
              </a:ext>
            </a:extLst>
          </p:cNvPr>
          <p:cNvGrpSpPr/>
          <p:nvPr/>
        </p:nvGrpSpPr>
        <p:grpSpPr>
          <a:xfrm>
            <a:off x="8743953" y="3443288"/>
            <a:ext cx="3428197" cy="2000250"/>
            <a:chOff x="8743953" y="3443288"/>
            <a:chExt cx="3428197" cy="2000250"/>
          </a:xfrm>
        </p:grpSpPr>
        <p:sp useBgFill="1">
          <p:nvSpPr>
            <p:cNvPr id="6" name="TextBox 5">
              <a:extLst>
                <a:ext uri="{FF2B5EF4-FFF2-40B4-BE49-F238E27FC236}">
                  <a16:creationId xmlns:a16="http://schemas.microsoft.com/office/drawing/2014/main" id="{066FE601-1BB2-B543-B61B-A8A638AE308A}"/>
                </a:ext>
              </a:extLst>
            </p:cNvPr>
            <p:cNvSpPr txBox="1"/>
            <p:nvPr/>
          </p:nvSpPr>
          <p:spPr>
            <a:xfrm>
              <a:off x="10471937" y="3443288"/>
              <a:ext cx="1700213" cy="1200329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EarlyStopping</a:t>
              </a:r>
              <a:r>
                <a:rPr lang="en-US" dirty="0"/>
                <a:t> helps to overcome from overfitting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298D25B-5499-0F44-AB5B-BD4DEC683E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3953" y="4643617"/>
              <a:ext cx="1727984" cy="7999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10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638F-B834-1448-96DC-AE950A63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00815-9AAB-6B43-B3EE-354C13620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708150"/>
            <a:ext cx="10655300" cy="344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53210-946D-E748-ACEB-51EA2CC47BFB}"/>
              </a:ext>
            </a:extLst>
          </p:cNvPr>
          <p:cNvSpPr txBox="1"/>
          <p:nvPr/>
        </p:nvSpPr>
        <p:spPr>
          <a:xfrm>
            <a:off x="768350" y="5167312"/>
            <a:ext cx="1405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9CD0D-C28D-BD41-AB4D-DAA38299D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3" y="5070690"/>
            <a:ext cx="1518708" cy="928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38FAAD-FE84-F244-95C5-3216E37DD0FD}"/>
              </a:ext>
            </a:extLst>
          </p:cNvPr>
          <p:cNvSpPr txBox="1"/>
          <p:nvPr/>
        </p:nvSpPr>
        <p:spPr>
          <a:xfrm>
            <a:off x="2436813" y="5920219"/>
            <a:ext cx="1861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</a:t>
            </a:r>
          </a:p>
          <a:p>
            <a:r>
              <a:rPr lang="en-US" dirty="0"/>
              <a:t>Dog in field</a:t>
            </a:r>
          </a:p>
          <a:p>
            <a:r>
              <a:rPr lang="en-US" dirty="0"/>
              <a:t>Dog color is white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3D52E-8FCA-D04F-97F4-CD27D661AFB4}"/>
              </a:ext>
            </a:extLst>
          </p:cNvPr>
          <p:cNvSpPr txBox="1"/>
          <p:nvPr/>
        </p:nvSpPr>
        <p:spPr>
          <a:xfrm>
            <a:off x="4513576" y="5043056"/>
            <a:ext cx="1953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 </a:t>
            </a:r>
          </a:p>
          <a:p>
            <a:r>
              <a:rPr lang="en-US" dirty="0"/>
              <a:t>Analysis: </a:t>
            </a:r>
            <a:r>
              <a:rPr lang="en-US" dirty="0" err="1"/>
              <a:t>e.g</a:t>
            </a:r>
            <a:r>
              <a:rPr lang="en-US" dirty="0"/>
              <a:t> multiple words in sentence gives sentiment and output is single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A9486-6409-9B47-96CB-DF2468F5D081}"/>
              </a:ext>
            </a:extLst>
          </p:cNvPr>
          <p:cNvSpPr txBox="1"/>
          <p:nvPr/>
        </p:nvSpPr>
        <p:spPr>
          <a:xfrm>
            <a:off x="6786563" y="5167312"/>
            <a:ext cx="2162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 Translation</a:t>
            </a:r>
          </a:p>
          <a:p>
            <a:r>
              <a:rPr lang="en-US" dirty="0"/>
              <a:t>English to French</a:t>
            </a:r>
          </a:p>
          <a:p>
            <a:r>
              <a:rPr lang="en-US" dirty="0"/>
              <a:t>English to Spanish</a:t>
            </a:r>
          </a:p>
          <a:p>
            <a:r>
              <a:rPr lang="en-US" dirty="0"/>
              <a:t>English to Hindi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E8DB2-2534-5648-99A1-203256C22E70}"/>
              </a:ext>
            </a:extLst>
          </p:cNvPr>
          <p:cNvSpPr txBox="1"/>
          <p:nvPr/>
        </p:nvSpPr>
        <p:spPr>
          <a:xfrm>
            <a:off x="9279207" y="5434100"/>
            <a:ext cx="281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Synchronized many to many</a:t>
            </a:r>
          </a:p>
        </p:txBody>
      </p:sp>
    </p:spTree>
    <p:extLst>
      <p:ext uri="{BB962C8B-B14F-4D97-AF65-F5344CB8AC3E}">
        <p14:creationId xmlns:p14="http://schemas.microsoft.com/office/powerpoint/2010/main" val="339188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638F-B834-1448-96DC-AE950A63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2D9DA-C6FF-8D49-B03E-B805FB5ED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706778"/>
            <a:ext cx="9855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2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39575-A34D-814D-A1DC-4F056FEE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TimeSeries</a:t>
            </a:r>
            <a:r>
              <a:rPr lang="en-US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508BA-455C-B54C-9A56-74BEA667B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Forecasting: Tomorrow will be the same as today</a:t>
            </a:r>
          </a:p>
          <a:p>
            <a:r>
              <a:rPr lang="en-US" dirty="0"/>
              <a:t>Average Forecasting: Tomorrow will be close to the average of the values over the past few days e.g. (average of last 30 days).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Dense layer model</a:t>
            </a:r>
          </a:p>
          <a:p>
            <a:pPr lvl="1"/>
            <a:r>
              <a:rPr lang="en-US" dirty="0"/>
              <a:t>RNN (Stateless)</a:t>
            </a:r>
          </a:p>
          <a:p>
            <a:pPr lvl="1"/>
            <a:r>
              <a:rPr lang="en-US" dirty="0"/>
              <a:t>RNN (</a:t>
            </a:r>
            <a:r>
              <a:rPr lang="en-US"/>
              <a:t>Stateful) </a:t>
            </a:r>
          </a:p>
          <a:p>
            <a:pPr lvl="1"/>
            <a:r>
              <a:rPr lang="en-US"/>
              <a:t>LSTM</a:t>
            </a:r>
            <a:endParaRPr lang="en-US" dirty="0"/>
          </a:p>
          <a:p>
            <a:pPr lvl="1"/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709849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0FE0-A5A7-DD42-828A-9C467249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– Recurrent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67BC3-176A-DE45-8D49-5F1A3B5E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42" y="1843088"/>
            <a:ext cx="561371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1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C07793-F37F-B048-A861-D57290C7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971784"/>
            <a:ext cx="10185400" cy="336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5AD48-5BDF-6B4B-913D-0A6B00F2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188882"/>
            <a:ext cx="8235950" cy="1970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8A606-09B4-7348-88FE-A6231FA3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07"/>
            <a:ext cx="10515600" cy="1325563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8152D1-F4ED-8B49-9D48-5B5F1361BDC6}"/>
              </a:ext>
            </a:extLst>
          </p:cNvPr>
          <p:cNvSpPr/>
          <p:nvPr/>
        </p:nvSpPr>
        <p:spPr>
          <a:xfrm>
            <a:off x="460375" y="6337284"/>
            <a:ext cx="1123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https://github.com/DineshChopra/AI-ML/blob/master/TensorFlow/TimeSeries6_RNN.ipynb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4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177A-0476-4041-9621-A6483E99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TimeSeries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BABC-5F2D-E041-BE8D-4022F877F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050"/>
            <a:ext cx="10515600" cy="1924231"/>
          </a:xfrm>
        </p:spPr>
        <p:txBody>
          <a:bodyPr/>
          <a:lstStyle/>
          <a:p>
            <a:r>
              <a:rPr lang="en-US" dirty="0"/>
              <a:t>Its ordered sequence of values usually equally spaced over time every year, day, time, second (Any equal time interval)</a:t>
            </a:r>
          </a:p>
          <a:p>
            <a:r>
              <a:rPr lang="en-US" dirty="0"/>
              <a:t>Univariate Time Series (Single value in each timestamp)</a:t>
            </a:r>
          </a:p>
          <a:p>
            <a:r>
              <a:rPr lang="en-US" dirty="0"/>
              <a:t>Multivariate Time Series (Multiple value in each timestamp)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97B86-4CB6-234C-B7C5-62B953FA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" y="3554719"/>
            <a:ext cx="6096001" cy="3303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DB543-AE25-1243-977B-716657755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54719"/>
            <a:ext cx="6096000" cy="330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06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49F6F-D891-8B4B-A4EB-CD2D042E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05B01-B5F3-3A48-AFDE-42068E8D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928812"/>
            <a:ext cx="7818270" cy="4757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47788-8716-7A47-8425-64BFC72B93ED}"/>
              </a:ext>
            </a:extLst>
          </p:cNvPr>
          <p:cNvSpPr txBox="1"/>
          <p:nvPr/>
        </p:nvSpPr>
        <p:spPr>
          <a:xfrm>
            <a:off x="9244013" y="2957513"/>
            <a:ext cx="148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rate: 5.0</a:t>
            </a:r>
          </a:p>
        </p:txBody>
      </p:sp>
    </p:spTree>
    <p:extLst>
      <p:ext uri="{BB962C8B-B14F-4D97-AF65-F5344CB8AC3E}">
        <p14:creationId xmlns:p14="http://schemas.microsoft.com/office/powerpoint/2010/main" val="343249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1B50-6667-3F48-90A3-1A3E5F7D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F0DF5-B00D-424C-A228-E5C8B0B50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 is good </a:t>
            </a:r>
          </a:p>
          <a:p>
            <a:pPr lvl="1"/>
            <a:r>
              <a:rPr lang="en-US" dirty="0"/>
              <a:t>when we have a lot of training data for high-frequency, </a:t>
            </a:r>
          </a:p>
          <a:p>
            <a:pPr lvl="1"/>
            <a:r>
              <a:rPr lang="en-US" dirty="0"/>
              <a:t>When signal-to-noise ration is high</a:t>
            </a:r>
          </a:p>
        </p:txBody>
      </p:sp>
    </p:spTree>
    <p:extLst>
      <p:ext uri="{BB962C8B-B14F-4D97-AF65-F5344CB8AC3E}">
        <p14:creationId xmlns:p14="http://schemas.microsoft.com/office/powerpoint/2010/main" val="3816234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65E1-75EB-2940-98A0-9B7EDCC2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RNN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F9609-5554-BD45-BEC8-4305FC94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6" y="1469529"/>
            <a:ext cx="4974403" cy="266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CB057-4F52-3147-8747-F769A61E0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369" y="1469529"/>
            <a:ext cx="5372100" cy="2880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F4F78-4A40-2E4D-A195-EA239537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1000"/>
            <a:ext cx="4974404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C18BF-9826-9D40-9BEB-0794515581B7}"/>
              </a:ext>
            </a:extLst>
          </p:cNvPr>
          <p:cNvSpPr txBox="1"/>
          <p:nvPr/>
        </p:nvSpPr>
        <p:spPr>
          <a:xfrm>
            <a:off x="6096000" y="4814888"/>
            <a:ext cx="5870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larger window</a:t>
            </a:r>
            <a:br>
              <a:rPr lang="en-US" dirty="0"/>
            </a:br>
            <a:r>
              <a:rPr lang="en-US" dirty="0"/>
              <a:t>At each batch it start from 0</a:t>
            </a:r>
          </a:p>
          <a:p>
            <a:r>
              <a:rPr lang="en-US" dirty="0"/>
              <a:t>Its nice and simple to use</a:t>
            </a:r>
          </a:p>
          <a:p>
            <a:r>
              <a:rPr lang="en-US" dirty="0"/>
              <a:t>They can not learn pattern longer than the length of window</a:t>
            </a:r>
          </a:p>
        </p:txBody>
      </p:sp>
    </p:spTree>
    <p:extLst>
      <p:ext uri="{BB962C8B-B14F-4D97-AF65-F5344CB8AC3E}">
        <p14:creationId xmlns:p14="http://schemas.microsoft.com/office/powerpoint/2010/main" val="2586395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C7B1-A72A-7645-822C-37C086B5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Statefull</a:t>
            </a:r>
            <a:r>
              <a:rPr lang="en-US" dirty="0"/>
              <a:t> RNN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A92FF-3EE1-C744-A2F0-821B291A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343026"/>
            <a:ext cx="6619098" cy="3434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32E3B-43B6-874B-A5F2-FBF9459338B7}"/>
              </a:ext>
            </a:extLst>
          </p:cNvPr>
          <p:cNvSpPr txBox="1"/>
          <p:nvPr/>
        </p:nvSpPr>
        <p:spPr>
          <a:xfrm>
            <a:off x="985838" y="5214938"/>
            <a:ext cx="7196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able to learn long term patterns</a:t>
            </a:r>
          </a:p>
          <a:p>
            <a:r>
              <a:rPr lang="en-US" dirty="0"/>
              <a:t>Downside is dataset is prepared very differently and easy to make mistakes</a:t>
            </a:r>
          </a:p>
          <a:p>
            <a:r>
              <a:rPr lang="en-US" dirty="0"/>
              <a:t>Training will be slow</a:t>
            </a:r>
          </a:p>
          <a:p>
            <a:r>
              <a:rPr lang="en-US" dirty="0" err="1"/>
              <a:t>Statefull</a:t>
            </a:r>
            <a:r>
              <a:rPr lang="en-US" dirty="0"/>
              <a:t> RNN are much less used than a stateless RNN</a:t>
            </a:r>
          </a:p>
        </p:txBody>
      </p:sp>
    </p:spTree>
    <p:extLst>
      <p:ext uri="{BB962C8B-B14F-4D97-AF65-F5344CB8AC3E}">
        <p14:creationId xmlns:p14="http://schemas.microsoft.com/office/powerpoint/2010/main" val="2626382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D2DC-6E2D-D045-BCDE-625A9AE8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– Recurrent Neural Network (State Full)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E0E9C-06BD-A945-8625-AD0D24AEA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2137420"/>
            <a:ext cx="8543925" cy="47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5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7FDB-C607-424A-8D76-9477F1F1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Statefull</a:t>
            </a:r>
            <a:r>
              <a:rPr lang="en-US" dirty="0"/>
              <a:t> RNN – Prepare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8F5A2-D1F4-8F42-BE37-A4F7E398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492250"/>
            <a:ext cx="11836400" cy="387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BB560E-9BA7-3D48-93E2-62020F0758F0}"/>
              </a:ext>
            </a:extLst>
          </p:cNvPr>
          <p:cNvSpPr txBox="1"/>
          <p:nvPr/>
        </p:nvSpPr>
        <p:spPr>
          <a:xfrm>
            <a:off x="838200" y="5686425"/>
            <a:ext cx="7651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= </a:t>
            </a:r>
            <a:r>
              <a:rPr lang="en-US" dirty="0" err="1"/>
              <a:t>window_size</a:t>
            </a:r>
            <a:r>
              <a:rPr lang="en-US" dirty="0"/>
              <a:t>, each window will immediately follow the previous window</a:t>
            </a:r>
          </a:p>
          <a:p>
            <a:r>
              <a:rPr lang="en-US" dirty="0"/>
              <a:t>No need to shuffle, they need to be consecutive</a:t>
            </a:r>
          </a:p>
          <a:p>
            <a:r>
              <a:rPr lang="en-US" dirty="0"/>
              <a:t>Batch contains a single window</a:t>
            </a:r>
          </a:p>
        </p:txBody>
      </p:sp>
    </p:spTree>
    <p:extLst>
      <p:ext uri="{BB962C8B-B14F-4D97-AF65-F5344CB8AC3E}">
        <p14:creationId xmlns:p14="http://schemas.microsoft.com/office/powerpoint/2010/main" val="3325564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FFE4-4243-ED40-9FC6-AD0809A5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RNN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433AD-194B-D749-B081-05CF347E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822240"/>
            <a:ext cx="10515600" cy="48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48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F390-EBB3-904B-98AE-FC0C3A04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RNN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288EB-D187-1341-8600-A70EB515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445673"/>
            <a:ext cx="9686925" cy="415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18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7A578-9BD9-1D49-82FB-9E4BA450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RNN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5A205-B556-3046-8D7F-CDFF69BC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690688"/>
            <a:ext cx="11557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3710-8D15-BE46-B5E2-4391AE3E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RNN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0C1D9-47AB-6A4A-85F6-232453A9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1713"/>
            <a:ext cx="7696894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5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8764-2E39-834B-89D8-0D47F2FC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</a:t>
            </a:r>
            <a:r>
              <a:rPr lang="en-US" dirty="0" err="1"/>
              <a:t>TimeSeries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E08337-F3CF-EA4C-B807-FF6619C5E479}"/>
              </a:ext>
            </a:extLst>
          </p:cNvPr>
          <p:cNvGrpSpPr/>
          <p:nvPr/>
        </p:nvGrpSpPr>
        <p:grpSpPr>
          <a:xfrm>
            <a:off x="8167" y="2262624"/>
            <a:ext cx="5897334" cy="3118268"/>
            <a:chOff x="8167" y="2262624"/>
            <a:chExt cx="5897334" cy="31182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F0AD0A-A7F0-1047-BBF6-FA375F317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7" y="2262624"/>
              <a:ext cx="5897334" cy="311826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7DC09B-E6DD-EA45-A652-AE3D31960F56}"/>
                </a:ext>
              </a:extLst>
            </p:cNvPr>
            <p:cNvSpPr txBox="1"/>
            <p:nvPr/>
          </p:nvSpPr>
          <p:spPr>
            <a:xfrm>
              <a:off x="838200" y="4686301"/>
              <a:ext cx="2159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Weather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CD7FC2-8465-354C-B748-92EC5602F364}"/>
              </a:ext>
            </a:extLst>
          </p:cNvPr>
          <p:cNvGrpSpPr/>
          <p:nvPr/>
        </p:nvGrpSpPr>
        <p:grpSpPr>
          <a:xfrm>
            <a:off x="6286500" y="2062434"/>
            <a:ext cx="5897333" cy="3513199"/>
            <a:chOff x="6286500" y="2062434"/>
            <a:chExt cx="5897333" cy="3513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65215B-F18D-5A44-85F8-77936CD65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0" y="2062434"/>
              <a:ext cx="5897333" cy="31182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1498B6-1980-1C4C-9755-2E4806AC179F}"/>
                </a:ext>
              </a:extLst>
            </p:cNvPr>
            <p:cNvSpPr txBox="1"/>
            <p:nvPr/>
          </p:nvSpPr>
          <p:spPr>
            <a:xfrm>
              <a:off x="7858125" y="5206301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Electricity 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44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7640-3293-C748-92C8-C5161B0B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– Long Short Term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DB2DC-37AA-6343-8062-54131ADC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1" y="3023488"/>
            <a:ext cx="6259757" cy="38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34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1DBD-9552-5645-BCB2-CFBBE3FC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– Long Short Term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01599-169E-F04F-86A0-EC67991B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94" y="3857613"/>
            <a:ext cx="7984921" cy="2600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35F6D-DB5D-3445-A13E-FAC3AA5B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471395"/>
            <a:ext cx="7648575" cy="2490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59C41B-63DA-314D-92CF-62DF66F70ECC}"/>
              </a:ext>
            </a:extLst>
          </p:cNvPr>
          <p:cNvSpPr/>
          <p:nvPr/>
        </p:nvSpPr>
        <p:spPr>
          <a:xfrm>
            <a:off x="838200" y="6457938"/>
            <a:ext cx="9267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https://github.com/DineshChopra/AI-ML/blob/master/TensorFlow/TimeSeries8_LSTM.ipynb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4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5EEC-9EC3-864E-995D-8955F43D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– Long Short Term Memory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BF83-FBDA-2749-88F0-D934B16D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44" y="2457450"/>
            <a:ext cx="6731155" cy="4400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10990A-06AA-7546-8DDD-088CD8F665A8}"/>
              </a:ext>
            </a:extLst>
          </p:cNvPr>
          <p:cNvSpPr txBox="1"/>
          <p:nvPr/>
        </p:nvSpPr>
        <p:spPr>
          <a:xfrm>
            <a:off x="8629650" y="3257550"/>
            <a:ext cx="26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absolute error = 5.1</a:t>
            </a:r>
          </a:p>
        </p:txBody>
      </p:sp>
    </p:spTree>
    <p:extLst>
      <p:ext uri="{BB962C8B-B14F-4D97-AF65-F5344CB8AC3E}">
        <p14:creationId xmlns:p14="http://schemas.microsoft.com/office/powerpoint/2010/main" val="115287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F89A-C9C9-9040-A8E9-E6882A86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Multivarient</a:t>
            </a:r>
            <a:r>
              <a:rPr lang="en-US" dirty="0"/>
              <a:t> </a:t>
            </a:r>
            <a:r>
              <a:rPr lang="en-US" dirty="0" err="1"/>
              <a:t>TimeSeries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16CD7-CF52-3A45-928A-0B53EF68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003"/>
            <a:ext cx="6065336" cy="328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A0886-E1A1-6C49-B692-617F1C4C6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7375"/>
            <a:ext cx="6065336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5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BC74-E713-E043-8E8A-D51D665D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TimeSeries</a:t>
            </a:r>
            <a:r>
              <a:rPr lang="en-US" dirty="0"/>
              <a:t>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935D0-F9F2-E546-A5B0-A10512063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Forecasting: Predicting the future</a:t>
            </a:r>
          </a:p>
          <a:p>
            <a:pPr lvl="1"/>
            <a:r>
              <a:rPr lang="en-US" dirty="0"/>
              <a:t>Forecast stock price</a:t>
            </a:r>
          </a:p>
          <a:p>
            <a:pPr lvl="1"/>
            <a:r>
              <a:rPr lang="en-US" dirty="0"/>
              <a:t>Forecast temp</a:t>
            </a:r>
          </a:p>
          <a:p>
            <a:pPr lvl="1"/>
            <a:r>
              <a:rPr lang="en-US" dirty="0"/>
              <a:t>How many products you should manufacture to meet the demand</a:t>
            </a:r>
          </a:p>
          <a:p>
            <a:pPr lvl="1"/>
            <a:r>
              <a:rPr lang="en-US" dirty="0"/>
              <a:t>Predict Past</a:t>
            </a:r>
          </a:p>
          <a:p>
            <a:r>
              <a:rPr lang="en-US" dirty="0"/>
              <a:t>Study brain waves to better understand sleep cycles.</a:t>
            </a:r>
          </a:p>
          <a:p>
            <a:r>
              <a:rPr lang="en-US" dirty="0"/>
              <a:t>Monitor website traffic to detect abnormal activities</a:t>
            </a:r>
          </a:p>
          <a:p>
            <a:r>
              <a:rPr lang="en-US" dirty="0"/>
              <a:t>Recommendation engine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479C-90F8-1143-8AA3-6DA35076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TimeSeries</a:t>
            </a:r>
            <a:r>
              <a:rPr lang="en-US" dirty="0"/>
              <a:t> Common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E26-3988-1B40-BC06-D92348EA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Trend</a:t>
            </a:r>
          </a:p>
          <a:p>
            <a:r>
              <a:rPr lang="en-US" dirty="0"/>
              <a:t>Seasonality</a:t>
            </a:r>
          </a:p>
          <a:p>
            <a:r>
              <a:rPr lang="en-US" dirty="0"/>
              <a:t>Trend + Seasonality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8BE61-EA95-9541-97EE-ED4E7C6A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803" y="3606006"/>
            <a:ext cx="4572000" cy="295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69E47-8905-0644-8021-04932A941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58" y="407194"/>
            <a:ext cx="4279900" cy="284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B29D9-3F4A-5E4A-A9E4-5A4DD9A9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42" y="3606006"/>
            <a:ext cx="43561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077D-C8CD-A441-BF8B-F19540B2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Forecasting: Naïve </a:t>
            </a:r>
            <a:r>
              <a:rPr lang="en-US" dirty="0" err="1"/>
              <a:t>Forcasting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65E5-E491-A04E-BB55-B0FF676CD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Forecasting: Last value and assume that the next value will be the same.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64126-8932-E540-AA15-3AB08453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17" y="2843212"/>
            <a:ext cx="5922523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4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165257-03CB-854E-B6DD-82C3EEDF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F1E1A-88A3-1C4B-BE69-60956828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Forecasting</a:t>
            </a:r>
          </a:p>
        </p:txBody>
      </p:sp>
    </p:spTree>
    <p:extLst>
      <p:ext uri="{BB962C8B-B14F-4D97-AF65-F5344CB8AC3E}">
        <p14:creationId xmlns:p14="http://schemas.microsoft.com/office/powerpoint/2010/main" val="2324681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077D-C8CD-A441-BF8B-F19540B2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Forecasting: Moving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65E5-E491-A04E-BB55-B0FF676CD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</a:t>
            </a:r>
            <a:r>
              <a:rPr lang="en-US" u="sng" dirty="0"/>
              <a:t>mean</a:t>
            </a:r>
            <a:r>
              <a:rPr lang="en-US" dirty="0"/>
              <a:t> of the past N values</a:t>
            </a:r>
          </a:p>
          <a:p>
            <a:endParaRPr lang="en-US" dirty="0"/>
          </a:p>
          <a:p>
            <a:r>
              <a:rPr lang="en-US" dirty="0"/>
              <a:t>Mean Absolute Error: 7.1</a:t>
            </a:r>
          </a:p>
          <a:p>
            <a:r>
              <a:rPr lang="en-US" dirty="0"/>
              <a:t>Not good for seasonality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B3ED4-0BDA-A04E-BD87-3F1E506A3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54" y="1357312"/>
            <a:ext cx="6146358" cy="33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3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38063</TotalTime>
  <Words>479</Words>
  <Application>Microsoft Macintosh PowerPoint</Application>
  <PresentationFormat>Widescreen</PresentationFormat>
  <Paragraphs>89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TimeSeries</vt:lpstr>
      <vt:lpstr>What is TimeSeries?</vt:lpstr>
      <vt:lpstr>Univariate TimeSeries</vt:lpstr>
      <vt:lpstr>Multivarient TimeSeries</vt:lpstr>
      <vt:lpstr>TimeSeries Applications</vt:lpstr>
      <vt:lpstr>TimeSeries Common Patterns</vt:lpstr>
      <vt:lpstr>Forecasting: Naïve Forcasting</vt:lpstr>
      <vt:lpstr>Measure Forecasting</vt:lpstr>
      <vt:lpstr>Forecasting: Moving Average</vt:lpstr>
      <vt:lpstr>Time Windows</vt:lpstr>
      <vt:lpstr>Time Windows</vt:lpstr>
      <vt:lpstr>Time Windows</vt:lpstr>
      <vt:lpstr>Time Windows</vt:lpstr>
      <vt:lpstr>Forecasting with Machine Learning</vt:lpstr>
      <vt:lpstr>PowerPoint Presentation</vt:lpstr>
      <vt:lpstr>PowerPoint Presentation</vt:lpstr>
      <vt:lpstr>TimeSeries Approach</vt:lpstr>
      <vt:lpstr>RNN – Recurrent Neural Network</vt:lpstr>
      <vt:lpstr>RNN</vt:lpstr>
      <vt:lpstr>RNN Prediction</vt:lpstr>
      <vt:lpstr>RNN</vt:lpstr>
      <vt:lpstr>Stateless RNN</vt:lpstr>
      <vt:lpstr>Statefull RNN</vt:lpstr>
      <vt:lpstr>RNN – Recurrent Neural Network (State Full)</vt:lpstr>
      <vt:lpstr>Statefull RNN – Prepare dataset</vt:lpstr>
      <vt:lpstr>Stateful RNN</vt:lpstr>
      <vt:lpstr>Stateful RNN</vt:lpstr>
      <vt:lpstr>Stateful RNN</vt:lpstr>
      <vt:lpstr>Stateful RNN</vt:lpstr>
      <vt:lpstr>LSTM – Long Short Term Memory</vt:lpstr>
      <vt:lpstr>LSTM – Long Short Term Memory</vt:lpstr>
      <vt:lpstr>LSTM – Long Short Term Memory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Natural Language Processing</dc:title>
  <dc:creator>Dinesh Chopra</dc:creator>
  <cp:lastModifiedBy>Dinesh Chopra</cp:lastModifiedBy>
  <cp:revision>61</cp:revision>
  <dcterms:created xsi:type="dcterms:W3CDTF">2021-02-26T04:12:45Z</dcterms:created>
  <dcterms:modified xsi:type="dcterms:W3CDTF">2021-04-12T04:40:52Z</dcterms:modified>
</cp:coreProperties>
</file>